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4"/>
  </p:notesMasterIdLst>
  <p:sldIdLst>
    <p:sldId id="256" r:id="rId7"/>
    <p:sldId id="257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90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7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00C8648B-2A26-4C89-B62C-785B0E149A0C}" type="slidenum">
              <a:rPr lang="en-US" sz="1400" b="0" strike="noStrike" spc="-1">
                <a:latin typeface="Times New Roman"/>
              </a:rPr>
              <a:t>‹N°›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  <a:ea typeface="Calibri"/>
              </a:rPr>
              <a:t>Todo: 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F1CF45D-C2C4-4BD2-A87D-821BEEE182C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2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6F39DE8-FB89-4E8B-A1C0-2B596123E2E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We</a:t>
            </a:r>
            <a:r>
              <a:rPr lang="en-US" sz="2000" b="1" strike="noStrike" spc="-1">
                <a:latin typeface="Arial"/>
              </a:rPr>
              <a:t> </a:t>
            </a:r>
            <a:r>
              <a:rPr lang="en-US" sz="2000" b="0" strike="noStrike" spc="-1">
                <a:latin typeface="Arial"/>
              </a:rPr>
              <a:t>now present some applications to illustrate the usefulness of our method.</a:t>
            </a: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6BC0985-7A6F-49E8-95B8-24FA40BCCC5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method can also be used as a preprocessing step before sweeping, drastically reducing runtime.</a:t>
            </a:r>
          </a:p>
        </p:txBody>
      </p:sp>
      <p:sp>
        <p:nvSpPr>
          <p:cNvPr id="43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1FEB518-A954-45BD-A475-58B7489C692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</a:p>
        </p:txBody>
      </p:sp>
      <p:sp>
        <p:nvSpPr>
          <p:cNvPr id="43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1C73716-39CE-4914-B29E-B4B0836DDC4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We now expose the strengths of our method.</a:t>
            </a:r>
          </a:p>
        </p:txBody>
      </p:sp>
      <p:sp>
        <p:nvSpPr>
          <p:cNvPr id="43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BBBEA86-7EA6-4CDB-B597-219C74FD45A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</a:p>
        </p:txBody>
      </p:sp>
      <p:sp>
        <p:nvSpPr>
          <p:cNvPr id="44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EC638-7C54-48DC-A8EC-BBC4B0166CEA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 Thanks to its formulation making only use of an implicit distance function and basic intersection predicates, our algorithm is immune to the usual defects found in many meshes.</a:t>
            </a:r>
          </a:p>
        </p:txBody>
      </p:sp>
      <p:sp>
        <p:nvSpPr>
          <p:cNvPr id="64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E0F64-1D69-4068-8DEE-2D5870EA0CD7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 Thank you for your attention. 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The code is already available  in the CGAL library.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Join us at the SIGGRAPH Lab Demo in August for an </a:t>
            </a:r>
            <a:r>
              <a:rPr lang="en-US" sz="2000" b="0" strike="noStrike" spc="-1">
                <a:latin typeface="Arial"/>
              </a:rPr>
              <a:t>extensive hands-on demo</a:t>
            </a:r>
            <a:r>
              <a:rPr lang="en-US" sz="2000" b="0" strike="noStrike" spc="-1" dirty="0">
                <a:latin typeface="Arial"/>
              </a:rPr>
              <a:t>.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A5E2275-C549-43A1-9F7A-ABB3B4AC2AAA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  <a:ea typeface="Calibri"/>
              </a:rPr>
              <a:t>Surface meshes are essential components in many geometry processing and computer graphics application. Most applications require, or at least prefer, input meshes that are </a:t>
            </a:r>
            <a:r>
              <a:rPr lang="en-US" sz="2000" b="0" strike="noStrike" spc="-1" dirty="0" err="1">
                <a:latin typeface="Arial"/>
                <a:ea typeface="Calibri"/>
              </a:rPr>
              <a:t>combinatorially</a:t>
            </a:r>
            <a:r>
              <a:rPr lang="en-US" sz="2000" b="0" strike="noStrike" spc="-1" dirty="0">
                <a:latin typeface="Arial"/>
                <a:ea typeface="Calibri"/>
              </a:rPr>
              <a:t> 2-manifold, watertight, and orientable.</a:t>
            </a: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br>
              <a:rPr dirty="0"/>
            </a:br>
            <a:br>
              <a:rPr dirty="0"/>
            </a:br>
            <a:endParaRPr lang="en-US" sz="2000" b="0" strike="noStrike" spc="-1" dirty="0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29494-4D2E-4E17-86E1-81E53055EB7E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Self-intersections,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 non-manifoldness &amp; spurious boundaries, complex inner structures</a:t>
            </a:r>
            <a:r>
              <a:rPr lang="en-US" sz="2000" b="0" strike="noStrike" spc="-1" dirty="0">
                <a:solidFill>
                  <a:srgbClr val="000000"/>
                </a:solidFill>
                <a:latin typeface="+mn-lt"/>
              </a:rPr>
              <a:t>.</a:t>
            </a:r>
            <a:endParaRPr lang="en-US" sz="2000" b="0" strike="noStrike" spc="-1" dirty="0">
              <a:latin typeface="+mn-lt"/>
            </a:endParaRPr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n-US" sz="2000" b="0" strike="noStrike" spc="-1" dirty="0">
              <a:latin typeface="+mn-lt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CBE83E-F0CB-4F40-A27A-FCE3D41980D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In particular, we wish to have a way to control the complexity of  the output</a:t>
            </a:r>
          </a:p>
        </p:txBody>
      </p:sp>
      <p:sp>
        <p:nvSpPr>
          <p:cNvPr id="57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AD36B-645D-4210-9163-1E5C387323D2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approach bridges the gap between a number of existing approaches by combining alpha shapes, mesh carving, and Delaunay-based meshing.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8AA93C5-6946-4763-8CAB-8FC3DC622B5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0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81915A4-3B0F-4C0B-A792-90F65DDD530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1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97E3E8E-5510-42BA-AE33-224DE8BEBDF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EBCE9CB-FA2D-43AF-8EA8-FC871BD420D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B6B576F-86DF-456A-A4D6-2596331E71A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3295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39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961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4159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365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29120" y="0"/>
            <a:ext cx="8595000" cy="610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9836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10838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911736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406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6697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329520" y="400068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9566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911736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00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816876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000836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32952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816876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1000836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795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626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3295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142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5455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92427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6229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429120" y="0"/>
            <a:ext cx="8595000" cy="610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0855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6183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4069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911736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7148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9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329520" y="4000680"/>
            <a:ext cx="544032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756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9117360" y="187524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32952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9117360" y="4000680"/>
            <a:ext cx="265464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2792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32952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816876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10008360" y="187524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32952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816876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10008360" y="4000680"/>
            <a:ext cx="1751400" cy="194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81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 hidden="1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Rectangle 10" hidden="1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20440" cy="6986520"/>
          </a:xfrm>
          <a:custGeom>
            <a:avLst/>
            <a:gdLst/>
            <a:ahLst/>
            <a:cxn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960" cy="277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>
            <a:solidFill>
              <a:srgbClr val="FFFFFF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7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800" b="0" strike="noStrike" spc="35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8" name="Graphic 19"/>
          <p:cNvPicPr/>
          <p:nvPr/>
        </p:nvPicPr>
        <p:blipFill>
          <a:blip r:embed="rId16"/>
          <a:stretch/>
        </p:blipFill>
        <p:spPr>
          <a:xfrm>
            <a:off x="428400" y="201960"/>
            <a:ext cx="1922040" cy="44640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6080" cy="6025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15"/>
          <a:stretch/>
        </p:blipFill>
        <p:spPr>
          <a:xfrm>
            <a:off x="-7920" y="1318320"/>
            <a:ext cx="6728760" cy="552240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8"/>
          <p:cNvPicPr/>
          <p:nvPr/>
        </p:nvPicPr>
        <p:blipFill>
          <a:blip r:embed="rId16"/>
          <a:stretch/>
        </p:blipFill>
        <p:spPr>
          <a:xfrm>
            <a:off x="428400" y="201960"/>
            <a:ext cx="1922040" cy="4464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4"/>
          <p:cNvSpPr/>
          <p:nvPr/>
        </p:nvSpPr>
        <p:spPr>
          <a:xfrm>
            <a:off x="0" y="6556320"/>
            <a:ext cx="12191760" cy="301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Rectangle 10"/>
          <p:cNvSpPr/>
          <p:nvPr/>
        </p:nvSpPr>
        <p:spPr>
          <a:xfrm>
            <a:off x="0" y="0"/>
            <a:ext cx="12191760" cy="13251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7320" cy="4561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63295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29120" y="1875240"/>
            <a:ext cx="5440320" cy="406908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Arial"/>
              </a:rPr>
              <a:t>Click to edit Master text styles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29120" y="2381400"/>
            <a:ext cx="5442840" cy="33901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685800" lvl="2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914400" lvl="3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143000" lvl="4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329520" y="2381400"/>
            <a:ext cx="5440320" cy="33901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685800" lvl="2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914400" lvl="3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143000" lvl="4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017BFA0-0638-454B-9BD3-D910EF14C326}" type="slidenum">
              <a:rPr lang="en-US" sz="800" b="0" strike="noStrike" spc="-1">
                <a:solidFill>
                  <a:srgbClr val="E6AF57"/>
                </a:solidFill>
                <a:latin typeface="Arial"/>
              </a:rPr>
              <a:t>‹N°›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Arial"/>
              </a:rPr>
              <a:t>Click to edit Master title style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00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4"/>
          <p:cNvSpPr/>
          <p:nvPr/>
        </p:nvSpPr>
        <p:spPr>
          <a:xfrm>
            <a:off x="0" y="6556320"/>
            <a:ext cx="12191760" cy="301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Rectangle 10"/>
          <p:cNvSpPr/>
          <p:nvPr/>
        </p:nvSpPr>
        <p:spPr>
          <a:xfrm>
            <a:off x="0" y="0"/>
            <a:ext cx="12191760" cy="13251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7320" cy="4561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Arial"/>
              </a:rPr>
              <a:t>Click to edit Master title style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29120" y="1875240"/>
            <a:ext cx="11342520" cy="389664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685800" lvl="2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914400" lvl="3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143000" lvl="4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2A6411A-F8FC-41E8-88AA-0CF18AAF78D4}" type="slidenum">
              <a:rPr lang="en-US" sz="800" b="0" strike="noStrike" spc="-1">
                <a:solidFill>
                  <a:srgbClr val="E6AF57"/>
                </a:solidFill>
                <a:latin typeface="Arial"/>
              </a:rPr>
              <a:t>‹N°›</a:t>
            </a:fld>
            <a:endParaRPr lang="en-US" sz="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98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sketchfab.com/jeremielouvetz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2160" cy="551880"/>
          </a:xfrm>
          <a:prstGeom prst="rect">
            <a:avLst/>
          </a:prstGeom>
          <a:noFill/>
          <a:ln w="0">
            <a:noFill/>
          </a:ln>
        </p:spPr>
        <p:txBody>
          <a:bodyPr lIns="182880" tIns="0" rIns="182880" bIns="91440" anchor="t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Cédric Portaneri, </a:t>
            </a:r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Mael ROUXEL-LABBé, </a:t>
            </a:r>
            <a:br/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Michael Hemmer, David Cohen-Steiner,</a:t>
            </a:r>
            <a:br/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pierre Alliez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81" name="Rectangle 2"/>
          <p:cNvSpPr/>
          <p:nvPr/>
        </p:nvSpPr>
        <p:spPr>
          <a:xfrm>
            <a:off x="-4320" y="2955240"/>
            <a:ext cx="12191760" cy="117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2160" cy="659520"/>
          </a:xfrm>
          <a:prstGeom prst="rect">
            <a:avLst/>
          </a:prstGeom>
          <a:noFill/>
          <a:ln w="0">
            <a:noFill/>
          </a:ln>
        </p:spPr>
        <p:txBody>
          <a:bodyPr lIns="182880" tIns="45000" rIns="182880" bIns="0"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pic>
        <p:nvPicPr>
          <p:cNvPr id="184" name="Image 4"/>
          <p:cNvPicPr/>
          <p:nvPr/>
        </p:nvPicPr>
        <p:blipFill>
          <a:blip r:embed="rId3"/>
          <a:stretch/>
        </p:blipFill>
        <p:spPr>
          <a:xfrm>
            <a:off x="279000" y="5415480"/>
            <a:ext cx="2741040" cy="963360"/>
          </a:xfrm>
          <a:prstGeom prst="rect">
            <a:avLst/>
          </a:prstGeom>
          <a:ln w="0">
            <a:noFill/>
          </a:ln>
        </p:spPr>
      </p:pic>
      <p:pic>
        <p:nvPicPr>
          <p:cNvPr id="185" name="Image 5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9159480" y="5528520"/>
            <a:ext cx="2741040" cy="84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0DDD53E-DA9B-49EA-8142-C152CEA6C863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10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280" name="Image 27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3080" y="2139480"/>
            <a:ext cx="6042960" cy="3398400"/>
          </a:xfrm>
          <a:prstGeom prst="rect">
            <a:avLst/>
          </a:prstGeom>
          <a:ln w="0">
            <a:noFill/>
          </a:ln>
        </p:spPr>
      </p:pic>
      <p:pic>
        <p:nvPicPr>
          <p:cNvPr id="281" name="Image 280"/>
          <p:cNvPicPr/>
          <p:nvPr/>
        </p:nvPicPr>
        <p:blipFill>
          <a:blip r:embed="rId6"/>
          <a:stretch/>
        </p:blipFill>
        <p:spPr>
          <a:xfrm>
            <a:off x="1317960" y="2106360"/>
            <a:ext cx="3309120" cy="325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920" cy="16725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920" cy="101916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CC1D334-A545-4222-BCA3-B3F298CA4168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12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APplication to swepT volumes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311" name="Image 1" descr="Une image contenant silhouette&#10;&#10;Description générée automatiquement"/>
          <p:cNvPicPr/>
          <p:nvPr/>
        </p:nvPicPr>
        <p:blipFill>
          <a:blip r:embed="rId3"/>
          <a:stretch/>
        </p:blipFill>
        <p:spPr>
          <a:xfrm>
            <a:off x="8926560" y="1466280"/>
            <a:ext cx="2741040" cy="2320920"/>
          </a:xfrm>
          <a:prstGeom prst="rect">
            <a:avLst/>
          </a:prstGeom>
          <a:ln w="0">
            <a:noFill/>
          </a:ln>
        </p:spPr>
      </p:pic>
      <p:pic>
        <p:nvPicPr>
          <p:cNvPr id="312" name="Image 9"/>
          <p:cNvPicPr/>
          <p:nvPr/>
        </p:nvPicPr>
        <p:blipFill>
          <a:blip r:embed="rId4"/>
          <a:stretch/>
        </p:blipFill>
        <p:spPr>
          <a:xfrm>
            <a:off x="8816760" y="3942360"/>
            <a:ext cx="2741040" cy="2324880"/>
          </a:xfrm>
          <a:prstGeom prst="rect">
            <a:avLst/>
          </a:prstGeom>
          <a:ln w="0">
            <a:noFill/>
          </a:ln>
        </p:spPr>
      </p:pic>
      <p:pic>
        <p:nvPicPr>
          <p:cNvPr id="313" name="Image 15"/>
          <p:cNvPicPr/>
          <p:nvPr/>
        </p:nvPicPr>
        <p:blipFill>
          <a:blip r:embed="rId5"/>
          <a:stretch/>
        </p:blipFill>
        <p:spPr>
          <a:xfrm>
            <a:off x="4693680" y="4127400"/>
            <a:ext cx="2171880" cy="2273760"/>
          </a:xfrm>
          <a:prstGeom prst="rect">
            <a:avLst/>
          </a:prstGeom>
          <a:ln w="0">
            <a:noFill/>
          </a:ln>
        </p:spPr>
      </p:pic>
      <p:pic>
        <p:nvPicPr>
          <p:cNvPr id="314" name="Image 19" descr="Une image contenant texte&#10;&#10;Description générée automatiquement"/>
          <p:cNvPicPr/>
          <p:nvPr/>
        </p:nvPicPr>
        <p:blipFill>
          <a:blip r:embed="rId6"/>
          <a:stretch/>
        </p:blipFill>
        <p:spPr>
          <a:xfrm>
            <a:off x="4665240" y="1556280"/>
            <a:ext cx="2199240" cy="2316240"/>
          </a:xfrm>
          <a:prstGeom prst="rect">
            <a:avLst/>
          </a:prstGeom>
          <a:ln w="0">
            <a:noFill/>
          </a:ln>
        </p:spPr>
      </p:pic>
      <p:sp>
        <p:nvSpPr>
          <p:cNvPr id="315" name="Flèche : droite 1"/>
          <p:cNvSpPr/>
          <p:nvPr/>
        </p:nvSpPr>
        <p:spPr>
          <a:xfrm>
            <a:off x="7549920" y="4951800"/>
            <a:ext cx="645840" cy="317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Flèche : droite 2"/>
          <p:cNvSpPr/>
          <p:nvPr/>
        </p:nvSpPr>
        <p:spPr>
          <a:xfrm>
            <a:off x="7549920" y="2467800"/>
            <a:ext cx="645840" cy="317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ZoneTexte 8"/>
          <p:cNvSpPr/>
          <p:nvPr/>
        </p:nvSpPr>
        <p:spPr>
          <a:xfrm>
            <a:off x="7575120" y="4494240"/>
            <a:ext cx="72144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ZoneTexte 9"/>
          <p:cNvSpPr/>
          <p:nvPr/>
        </p:nvSpPr>
        <p:spPr>
          <a:xfrm>
            <a:off x="7575120" y="2060280"/>
            <a:ext cx="72144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9" name="ZoneTexte 18"/>
          <p:cNvSpPr/>
          <p:nvPr/>
        </p:nvSpPr>
        <p:spPr>
          <a:xfrm>
            <a:off x="8959680" y="6171840"/>
            <a:ext cx="344556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lang="en-US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5440" cy="180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 fontScale="91000" lnSpcReduction="10000"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lang="en-US" sz="16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Complex mesh</a:t>
            </a:r>
            <a:endParaRPr lang="en-US" sz="16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Inner structures</a:t>
            </a:r>
            <a:endParaRPr lang="en-US" sz="16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21" name="Espace réservé du contenu 1"/>
          <p:cNvSpPr/>
          <p:nvPr/>
        </p:nvSpPr>
        <p:spPr>
          <a:xfrm>
            <a:off x="408960" y="3940200"/>
            <a:ext cx="5455440" cy="192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 fontScale="97000" lnSpcReduction="10000"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Arial"/>
              </a:rPr>
              <a:t>Output: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Lower mesh complexity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Valid mesh with no internal elements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Faster sweeping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Conservative and tight w.r.t. to exact sweep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2" name="ZoneTexte 19"/>
          <p:cNvSpPr/>
          <p:nvPr/>
        </p:nvSpPr>
        <p:spPr>
          <a:xfrm>
            <a:off x="6120360" y="3544200"/>
            <a:ext cx="274104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3" name="ZoneTexte 20"/>
          <p:cNvSpPr/>
          <p:nvPr/>
        </p:nvSpPr>
        <p:spPr>
          <a:xfrm>
            <a:off x="6120360" y="5985360"/>
            <a:ext cx="274104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720" cy="17996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lang="en-US" sz="1600" b="0" strike="noStrike" spc="-1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6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98125C6-CD8C-4448-9174-423049914FF6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5440" cy="1575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Controls diameter of cavities to be explored</a:t>
            </a:r>
            <a:endParaRPr lang="en-US" sz="16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lang="en-US" sz="16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 dirty="0">
                <a:solidFill>
                  <a:srgbClr val="FF0000"/>
                </a:solidFill>
                <a:latin typeface="Calibri"/>
                <a:ea typeface="DejaVu Sans"/>
              </a:rPr>
              <a:t>Alpha</a:t>
            </a:r>
            <a:r>
              <a:rPr lang="en-US" sz="18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 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 dirty="0">
                <a:solidFill>
                  <a:srgbClr val="FF0000"/>
                </a:solidFill>
                <a:latin typeface="Calibri"/>
                <a:ea typeface="DejaVu Sans"/>
              </a:rPr>
              <a:t>Offset</a:t>
            </a:r>
            <a:endParaRPr lang="en-US" sz="1800" b="0" strike="noStrike" spc="-1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331" name="Groupe 9"/>
          <p:cNvGrpSpPr/>
          <p:nvPr/>
        </p:nvGrpSpPr>
        <p:grpSpPr>
          <a:xfrm>
            <a:off x="4745160" y="784440"/>
            <a:ext cx="7349760" cy="5747040"/>
            <a:chOff x="4745160" y="784440"/>
            <a:chExt cx="7349760" cy="5747040"/>
          </a:xfrm>
        </p:grpSpPr>
        <p:pic>
          <p:nvPicPr>
            <p:cNvPr id="332" name="Image 10"/>
            <p:cNvPicPr/>
            <p:nvPr/>
          </p:nvPicPr>
          <p:blipFill>
            <a:blip r:embed="rId3"/>
            <a:stretch/>
          </p:blipFill>
          <p:spPr>
            <a:xfrm>
              <a:off x="4745160" y="784440"/>
              <a:ext cx="7349760" cy="574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3" name="Connecteur droit avec flèche 11"/>
            <p:cNvSpPr/>
            <p:nvPr/>
          </p:nvSpPr>
          <p:spPr>
            <a:xfrm flipV="1">
              <a:off x="8154360" y="5328720"/>
              <a:ext cx="1216440" cy="662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Connecteur droit avec flèche 12"/>
            <p:cNvSpPr/>
            <p:nvPr/>
          </p:nvSpPr>
          <p:spPr>
            <a:xfrm flipH="1" flipV="1">
              <a:off x="7270200" y="5285160"/>
              <a:ext cx="880200" cy="703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ZoneTexte 13"/>
            <p:cNvSpPr/>
            <p:nvPr/>
          </p:nvSpPr>
          <p:spPr>
            <a:xfrm>
              <a:off x="8795940" y="5595710"/>
              <a:ext cx="716520" cy="3371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 dirty="0">
                  <a:solidFill>
                    <a:srgbClr val="FF0000"/>
                  </a:solidFill>
                  <a:latin typeface="Arial"/>
                  <a:ea typeface="DejaVu Sans"/>
                </a:rPr>
                <a:t>alpha</a:t>
              </a:r>
              <a:endParaRPr lang="en-US" sz="1600" b="1" strike="noStrike" spc="-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6" name="ZoneTexte 14"/>
            <p:cNvSpPr/>
            <p:nvPr/>
          </p:nvSpPr>
          <p:spPr>
            <a:xfrm>
              <a:off x="6940611" y="5583986"/>
              <a:ext cx="740437" cy="3371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 dirty="0">
                  <a:solidFill>
                    <a:srgbClr val="FF0000"/>
                  </a:solidFill>
                  <a:latin typeface="Arial"/>
                  <a:ea typeface="DejaVu Sans"/>
                </a:rPr>
                <a:t>offset</a:t>
              </a:r>
              <a:endParaRPr lang="en-US" sz="1600" b="1" strike="noStrike" spc="-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337" name="ZoneTexte 15"/>
            <p:cNvSpPr/>
            <p:nvPr/>
          </p:nvSpPr>
          <p:spPr>
            <a:xfrm>
              <a:off x="5486866" y="5863884"/>
              <a:ext cx="569043" cy="30632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lang="en-US" sz="14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920" cy="16725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920" cy="101916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© 2022 SIGGRAPH. All Rights Reserved.</a:t>
            </a:r>
            <a:endParaRPr kumimoji="0" lang="en-US" sz="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0C8629-B3C5-40A6-B3F5-4C16F879AB57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E6AF57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344" name="Image 3"/>
          <p:cNvPicPr/>
          <p:nvPr/>
        </p:nvPicPr>
        <p:blipFill>
          <a:blip r:embed="rId3"/>
          <a:stretch/>
        </p:blipFill>
        <p:spPr>
          <a:xfrm>
            <a:off x="457200" y="4058640"/>
            <a:ext cx="3488760" cy="2111760"/>
          </a:xfrm>
          <a:prstGeom prst="rect">
            <a:avLst/>
          </a:prstGeom>
          <a:ln w="0">
            <a:noFill/>
          </a:ln>
        </p:spPr>
      </p:pic>
      <p:pic>
        <p:nvPicPr>
          <p:cNvPr id="345" name="Image 4"/>
          <p:cNvPicPr/>
          <p:nvPr/>
        </p:nvPicPr>
        <p:blipFill>
          <a:blip r:embed="rId4"/>
          <a:stretch/>
        </p:blipFill>
        <p:spPr>
          <a:xfrm>
            <a:off x="457200" y="1945080"/>
            <a:ext cx="3488760" cy="2111760"/>
          </a:xfrm>
          <a:prstGeom prst="rect">
            <a:avLst/>
          </a:prstGeom>
          <a:ln w="0">
            <a:noFill/>
          </a:ln>
        </p:spPr>
      </p:pic>
      <p:pic>
        <p:nvPicPr>
          <p:cNvPr id="346" name="Image 7"/>
          <p:cNvPicPr/>
          <p:nvPr/>
        </p:nvPicPr>
        <p:blipFill>
          <a:blip r:embed="rId5"/>
          <a:stretch/>
        </p:blipFill>
        <p:spPr>
          <a:xfrm>
            <a:off x="4669560" y="1875240"/>
            <a:ext cx="7260120" cy="442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10147320" cy="36900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 dirty="0">
                <a:solidFill>
                  <a:srgbClr val="4767AA"/>
                </a:solidFill>
                <a:latin typeface="Calibri"/>
              </a:rPr>
              <a:t>Distance field-based approach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© 2022 SIGGRAPH. All Rights Reserved.</a:t>
            </a:r>
            <a:endParaRPr kumimoji="0" lang="en-US" sz="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3A7F4-BFCD-4C2B-8E61-4E6DE37640B3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E6AF57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 dirty="0">
                <a:solidFill>
                  <a:srgbClr val="4767AA"/>
                </a:solidFill>
                <a:latin typeface="Calibri"/>
              </a:rPr>
              <a:t>Robustness to defects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0" name="Image 4"/>
          <p:cNvPicPr/>
          <p:nvPr/>
        </p:nvPicPr>
        <p:blipFill>
          <a:blip r:embed="rId3"/>
          <a:srcRect l="49075" t="285" r="-262" b="-285"/>
          <a:stretch/>
        </p:blipFill>
        <p:spPr>
          <a:xfrm>
            <a:off x="6471385" y="2532885"/>
            <a:ext cx="5580453" cy="3337957"/>
          </a:xfrm>
          <a:prstGeom prst="rect">
            <a:avLst/>
          </a:prstGeom>
          <a:ln w="0">
            <a:noFill/>
          </a:ln>
        </p:spPr>
      </p:pic>
      <p:pic>
        <p:nvPicPr>
          <p:cNvPr id="511" name="Image 4"/>
          <p:cNvPicPr/>
          <p:nvPr/>
        </p:nvPicPr>
        <p:blipFill>
          <a:blip r:embed="rId3"/>
          <a:srcRect r="51274"/>
          <a:stretch/>
        </p:blipFill>
        <p:spPr>
          <a:xfrm>
            <a:off x="662161" y="2532885"/>
            <a:ext cx="5311998" cy="333795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4A03163-E885-4862-86BB-F5F5803A6B27}" type="slidenum">
              <a:rPr lang="en-US" sz="800" b="0" strike="noStrike" spc="-1">
                <a:solidFill>
                  <a:srgbClr val="E6AF57"/>
                </a:solidFill>
                <a:latin typeface="Arial"/>
              </a:rPr>
              <a:t>17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 dirty="0">
                <a:solidFill>
                  <a:srgbClr val="4767AA"/>
                </a:solidFill>
                <a:latin typeface="Arial"/>
              </a:rPr>
              <a:t>conclusion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ZoneTexte 3"/>
          <p:cNvSpPr/>
          <p:nvPr/>
        </p:nvSpPr>
        <p:spPr>
          <a:xfrm>
            <a:off x="6075360" y="3274560"/>
            <a:ext cx="9696960" cy="128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25" name="Groupe 4">
            <a:extLst>
              <a:ext uri="{FF2B5EF4-FFF2-40B4-BE49-F238E27FC236}">
                <a16:creationId xmlns:a16="http://schemas.microsoft.com/office/drawing/2014/main" id="{F846A25F-9D77-4BFB-9F92-26CB33B5ED9E}"/>
              </a:ext>
            </a:extLst>
          </p:cNvPr>
          <p:cNvGrpSpPr/>
          <p:nvPr/>
        </p:nvGrpSpPr>
        <p:grpSpPr>
          <a:xfrm>
            <a:off x="1366229" y="4731951"/>
            <a:ext cx="3288904" cy="1426348"/>
            <a:chOff x="7086600" y="4485600"/>
            <a:chExt cx="4181760" cy="1813565"/>
          </a:xfrm>
        </p:grpSpPr>
        <p:pic>
          <p:nvPicPr>
            <p:cNvPr id="26" name="Image 28">
              <a:extLst>
                <a:ext uri="{FF2B5EF4-FFF2-40B4-BE49-F238E27FC236}">
                  <a16:creationId xmlns:a16="http://schemas.microsoft.com/office/drawing/2014/main" id="{50D5A583-DB5D-4AC0-B76B-ED56E860CC4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7086600" y="4485600"/>
              <a:ext cx="4181760" cy="109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" name="ZoneTexte 7">
              <a:extLst>
                <a:ext uri="{FF2B5EF4-FFF2-40B4-BE49-F238E27FC236}">
                  <a16:creationId xmlns:a16="http://schemas.microsoft.com/office/drawing/2014/main" id="{C645A482-2FEF-440C-A7BD-DC7DF96BA515}"/>
                </a:ext>
              </a:extLst>
            </p:cNvPr>
            <p:cNvSpPr/>
            <p:nvPr/>
          </p:nvSpPr>
          <p:spPr>
            <a:xfrm>
              <a:off x="7086600" y="5686200"/>
              <a:ext cx="4181760" cy="61296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 anchor="t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lang="fr-FR" sz="1400" b="1" strike="noStrike" spc="-1">
                  <a:solidFill>
                    <a:srgbClr val="000000"/>
                  </a:solidFill>
                  <a:latin typeface="Courier New"/>
                </a:rPr>
                <a:t>https://www.cgal.org/</a:t>
              </a:r>
              <a:endParaRPr lang="en-US" sz="1400" b="0" strike="noStrike" spc="-1"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9F82414-4F2E-470C-B70C-1B16A03E0663}"/>
              </a:ext>
            </a:extLst>
          </p:cNvPr>
          <p:cNvSpPr/>
          <p:nvPr/>
        </p:nvSpPr>
        <p:spPr>
          <a:xfrm>
            <a:off x="6476103" y="4684949"/>
            <a:ext cx="368678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Arial"/>
              </a:rPr>
              <a:t>LAB DEMO TOMORROW</a:t>
            </a:r>
            <a:endParaRPr lang="en-US" spc="-1" dirty="0"/>
          </a:p>
          <a:p>
            <a:pPr algn="ctr">
              <a:lnSpc>
                <a:spcPct val="100000"/>
              </a:lnSpc>
              <a:buNone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lang="en-US" spc="-1" dirty="0"/>
          </a:p>
          <a:p>
            <a:pPr algn="ctr">
              <a:lnSpc>
                <a:spcPct val="100000"/>
              </a:lnSpc>
              <a:buNone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lang="en-US" spc="-1" dirty="0"/>
          </a:p>
          <a:p>
            <a:pPr algn="ctr">
              <a:lnSpc>
                <a:spcPct val="100000"/>
              </a:lnSpc>
              <a:buNone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lang="en-US" spc="-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29120" y="1771920"/>
            <a:ext cx="5442840" cy="380052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rm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 mesh is </a:t>
            </a:r>
            <a:r>
              <a:rPr lang="en-US" sz="2000" b="0" i="1" strike="noStrike" spc="-1" dirty="0">
                <a:solidFill>
                  <a:srgbClr val="000000"/>
                </a:solidFill>
                <a:latin typeface="Calibri"/>
              </a:rPr>
              <a:t>valid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 if it is: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2-manifold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</a:rPr>
              <a:t>combinatorially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 and geometrically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Without self-intersections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fr-FR" sz="2000" b="0" strike="noStrike" spc="-1" dirty="0">
              <a:solidFill>
                <a:srgbClr val="000000"/>
              </a:solidFill>
              <a:latin typeface="Calibri"/>
              <a:ea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Mesh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validity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crucial to 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many</a:t>
            </a:r>
            <a:r>
              <a:rPr lang="fr-FR" sz="20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applications </a:t>
            </a:r>
            <a:br>
              <a:rPr sz="3200" dirty="0"/>
            </a:b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© 2022 SIGGRAPH. All Rights Reserved.</a:t>
            </a:r>
            <a:endParaRPr kumimoji="0" lang="en-US" sz="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C2D6C-5A52-4E04-903D-19F6F457545F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E6AF57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Image 2"/>
          <p:cNvPicPr/>
          <p:nvPr/>
        </p:nvPicPr>
        <p:blipFill>
          <a:blip r:embed="rId3"/>
          <a:stretch/>
        </p:blipFill>
        <p:spPr>
          <a:xfrm>
            <a:off x="9324000" y="4751280"/>
            <a:ext cx="2742840" cy="1693800"/>
          </a:xfrm>
          <a:prstGeom prst="rect">
            <a:avLst/>
          </a:prstGeom>
          <a:ln w="0">
            <a:noFill/>
          </a:ln>
        </p:spPr>
      </p:pic>
      <p:pic>
        <p:nvPicPr>
          <p:cNvPr id="244" name="Image 3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5526625" y="1843181"/>
            <a:ext cx="3848040" cy="2773800"/>
          </a:xfrm>
          <a:prstGeom prst="rect">
            <a:avLst/>
          </a:prstGeom>
          <a:ln w="0">
            <a:noFill/>
          </a:ln>
        </p:spPr>
      </p:pic>
      <p:sp>
        <p:nvSpPr>
          <p:cNvPr id="245" name="ZoneTexte 3"/>
          <p:cNvSpPr/>
          <p:nvPr/>
        </p:nvSpPr>
        <p:spPr>
          <a:xfrm>
            <a:off x="7745040" y="4326120"/>
            <a:ext cx="2742840" cy="28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236160" marR="0" lvl="0" indent="-2361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Moose </a:t>
            </a:r>
            <a:r>
              <a:rPr kumimoji="0" lang="en-US" sz="1000" b="0" i="0" u="none" strike="noStrike" kern="1200" cap="none" spc="-1" normalizeH="0" baseline="0" noProof="0">
                <a:ln>
                  <a:noFill/>
                </a:ln>
                <a:solidFill>
                  <a:srgbClr val="CF8B1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[</a:t>
            </a:r>
            <a:r>
              <a:rPr kumimoji="0" lang="en-US" sz="1000" b="0" i="0" u="sng" strike="noStrike" kern="1200" cap="none" spc="-1" normalizeH="0" baseline="0" noProof="0">
                <a:ln>
                  <a:noFill/>
                </a:ln>
                <a:solidFill>
                  <a:srgbClr val="CF8B1F"/>
                </a:solidFill>
                <a:effectLst/>
                <a:uLnTx/>
                <a:uFillTx/>
                <a:latin typeface="Calibri"/>
                <a:ea typeface="Arial"/>
                <a:cs typeface="DejaVu Sans"/>
                <a:hlinkClick r:id="rId5"/>
              </a:rPr>
              <a:t>Jérémie Louvetz</a:t>
            </a:r>
            <a:r>
              <a:rPr kumimoji="0" lang="en-US" sz="1000" b="0" i="0" u="none" strike="noStrike" kern="1200" cap="none" spc="-1" normalizeH="0" baseline="0" noProof="0">
                <a:ln>
                  <a:noFill/>
                </a:ln>
                <a:solidFill>
                  <a:srgbClr val="CF8B1F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]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6" name="Image 6"/>
          <p:cNvPicPr/>
          <p:nvPr/>
        </p:nvPicPr>
        <p:blipFill>
          <a:blip r:embed="rId6"/>
          <a:stretch/>
        </p:blipFill>
        <p:spPr>
          <a:xfrm>
            <a:off x="9873000" y="3283200"/>
            <a:ext cx="1713240" cy="1299960"/>
          </a:xfrm>
          <a:prstGeom prst="rect">
            <a:avLst/>
          </a:prstGeom>
          <a:ln w="0">
            <a:noFill/>
          </a:ln>
        </p:spPr>
      </p:pic>
      <p:pic>
        <p:nvPicPr>
          <p:cNvPr id="247" name="Image 10" descr="Une image contenant objet d’extérieur&#10;&#10;Description générée automatiquement"/>
          <p:cNvPicPr/>
          <p:nvPr/>
        </p:nvPicPr>
        <p:blipFill>
          <a:blip r:embed="rId7"/>
          <a:stretch/>
        </p:blipFill>
        <p:spPr>
          <a:xfrm>
            <a:off x="9948600" y="1596600"/>
            <a:ext cx="1637640" cy="1240920"/>
          </a:xfrm>
          <a:prstGeom prst="rect">
            <a:avLst/>
          </a:prstGeom>
          <a:ln w="0">
            <a:noFill/>
          </a:ln>
        </p:spPr>
      </p:pic>
      <p:pic>
        <p:nvPicPr>
          <p:cNvPr id="248" name="Image 12"/>
          <p:cNvPicPr/>
          <p:nvPr/>
        </p:nvPicPr>
        <p:blipFill>
          <a:blip r:embed="rId8"/>
          <a:stretch/>
        </p:blipFill>
        <p:spPr>
          <a:xfrm>
            <a:off x="6914160" y="5073120"/>
            <a:ext cx="1919160" cy="1373040"/>
          </a:xfrm>
          <a:prstGeom prst="rect">
            <a:avLst/>
          </a:prstGeom>
          <a:ln w="0">
            <a:noFill/>
          </a:ln>
        </p:spPr>
      </p:pic>
      <p:pic>
        <p:nvPicPr>
          <p:cNvPr id="249" name="Image 13" descr="Une image contenant carte&#10;&#10;Description générée automatiquement"/>
          <p:cNvPicPr/>
          <p:nvPr/>
        </p:nvPicPr>
        <p:blipFill>
          <a:blip r:embed="rId9"/>
          <a:stretch/>
        </p:blipFill>
        <p:spPr>
          <a:xfrm>
            <a:off x="4600800" y="5106240"/>
            <a:ext cx="1877760" cy="1374840"/>
          </a:xfrm>
          <a:prstGeom prst="rect">
            <a:avLst/>
          </a:prstGeom>
          <a:ln w="0">
            <a:noFill/>
          </a:ln>
        </p:spPr>
      </p:pic>
      <p:pic>
        <p:nvPicPr>
          <p:cNvPr id="250" name="Image 6" descr="Une image contenant dinosaure, reptile, plante&#10;&#10;Description générée automatiquement"/>
          <p:cNvPicPr/>
          <p:nvPr/>
        </p:nvPicPr>
        <p:blipFill>
          <a:blip r:embed="rId10"/>
          <a:stretch/>
        </p:blipFill>
        <p:spPr>
          <a:xfrm>
            <a:off x="2445120" y="5086080"/>
            <a:ext cx="1877760" cy="1374120"/>
          </a:xfrm>
          <a:prstGeom prst="rect">
            <a:avLst/>
          </a:prstGeom>
          <a:ln w="0">
            <a:noFill/>
          </a:ln>
        </p:spPr>
      </p:pic>
      <p:sp>
        <p:nvSpPr>
          <p:cNvPr id="251" name="ZoneTexte 10"/>
          <p:cNvSpPr/>
          <p:nvPr/>
        </p:nvSpPr>
        <p:spPr>
          <a:xfrm>
            <a:off x="3569760" y="6082200"/>
            <a:ext cx="150732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Boolean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Operations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2" name="ZoneTexte 13"/>
          <p:cNvSpPr/>
          <p:nvPr/>
        </p:nvSpPr>
        <p:spPr>
          <a:xfrm>
            <a:off x="5690880" y="6082200"/>
            <a:ext cx="150732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Segmentation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3" name="ZoneTexte 14"/>
          <p:cNvSpPr/>
          <p:nvPr/>
        </p:nvSpPr>
        <p:spPr>
          <a:xfrm>
            <a:off x="8059320" y="6061680"/>
            <a:ext cx="150732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Remeshing &amp;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Simplification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4" name="ZoneTexte 15"/>
          <p:cNvSpPr/>
          <p:nvPr/>
        </p:nvSpPr>
        <p:spPr>
          <a:xfrm>
            <a:off x="11100600" y="4194360"/>
            <a:ext cx="150732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Slicing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5" name="ZoneTexte 16"/>
          <p:cNvSpPr/>
          <p:nvPr/>
        </p:nvSpPr>
        <p:spPr>
          <a:xfrm>
            <a:off x="11100600" y="2478240"/>
            <a:ext cx="1038960" cy="24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Computing distances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6" name="ZoneTexte 17"/>
          <p:cNvSpPr/>
          <p:nvPr/>
        </p:nvSpPr>
        <p:spPr>
          <a:xfrm>
            <a:off x="11100600" y="6063840"/>
            <a:ext cx="75420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Simulations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57" name="Image 18" descr="Une image contenant texte, silhouette&#10;&#10;Description générée automatiquement"/>
          <p:cNvPicPr/>
          <p:nvPr/>
        </p:nvPicPr>
        <p:blipFill>
          <a:blip r:embed="rId11"/>
          <a:stretch/>
        </p:blipFill>
        <p:spPr>
          <a:xfrm>
            <a:off x="358200" y="5032800"/>
            <a:ext cx="1836720" cy="1446840"/>
          </a:xfrm>
          <a:prstGeom prst="rect">
            <a:avLst/>
          </a:prstGeom>
          <a:ln w="0">
            <a:noFill/>
          </a:ln>
        </p:spPr>
      </p:pic>
      <p:sp>
        <p:nvSpPr>
          <p:cNvPr id="258" name="ZoneTexte 22"/>
          <p:cNvSpPr/>
          <p:nvPr/>
        </p:nvSpPr>
        <p:spPr>
          <a:xfrm>
            <a:off x="1469160" y="6061680"/>
            <a:ext cx="150732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numCol="1" spc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fr-FR" sz="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Parameterization</a:t>
            </a:r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© 2022 SIGGRAPH. All Rights Reserved.</a:t>
            </a:r>
            <a:endParaRPr kumimoji="0" lang="en-US" sz="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E1D23-8863-42B5-8653-DBC20887BC07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E6AF57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271" name="Image 3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4162028" y="2218312"/>
            <a:ext cx="3690927" cy="3298692"/>
          </a:xfrm>
          <a:prstGeom prst="rect">
            <a:avLst/>
          </a:prstGeom>
          <a:ln w="0">
            <a:noFill/>
          </a:ln>
        </p:spPr>
      </p:pic>
      <p:sp>
        <p:nvSpPr>
          <p:cNvPr id="272" name="Content Placeholder 21"/>
          <p:cNvSpPr/>
          <p:nvPr/>
        </p:nvSpPr>
        <p:spPr>
          <a:xfrm>
            <a:off x="4225320" y="5541290"/>
            <a:ext cx="3061004" cy="9297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DejaVu Sans"/>
              </a:rPr>
              <a:t>Self-intersections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Complex inner structures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73" name="Content Placeholder 21"/>
          <p:cNvSpPr/>
          <p:nvPr/>
        </p:nvSpPr>
        <p:spPr>
          <a:xfrm>
            <a:off x="9024120" y="5541290"/>
            <a:ext cx="316788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Non-manifold structures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Spurious boundaries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75" name="Image 8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8164722" y="2144390"/>
            <a:ext cx="3716444" cy="3423145"/>
          </a:xfrm>
          <a:prstGeom prst="rect">
            <a:avLst/>
          </a:prstGeom>
          <a:ln w="0">
            <a:noFill/>
          </a:ln>
        </p:spPr>
      </p:pic>
      <p:sp>
        <p:nvSpPr>
          <p:cNvPr id="277" name="Text Placeholder 20"/>
          <p:cNvSpPr/>
          <p:nvPr/>
        </p:nvSpPr>
        <p:spPr>
          <a:xfrm>
            <a:off x="429120" y="1669320"/>
            <a:ext cx="544032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b="1" i="0" u="none" strike="noStrike" kern="1200" cap="all" spc="-1" normalizeH="0" baseline="0" noProof="0" dirty="0">
                <a:ln>
                  <a:noFill/>
                </a:ln>
                <a:solidFill>
                  <a:srgbClr val="4767AA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Many 3D MODELS ARE NOT VALID meshes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E612A-E8F5-46F3-95C3-4C742C819336}"/>
              </a:ext>
            </a:extLst>
          </p:cNvPr>
          <p:cNvPicPr/>
          <p:nvPr/>
        </p:nvPicPr>
        <p:blipFill rotWithShape="1">
          <a:blip r:embed="rId5"/>
          <a:srcRect l="3638" r="5092"/>
          <a:stretch/>
        </p:blipFill>
        <p:spPr>
          <a:xfrm>
            <a:off x="144380" y="2217780"/>
            <a:ext cx="3619253" cy="3399120"/>
          </a:xfrm>
          <a:prstGeom prst="rect">
            <a:avLst/>
          </a:prstGeom>
          <a:ln w="0">
            <a:noFill/>
          </a:ln>
        </p:spPr>
      </p:pic>
      <p:sp>
        <p:nvSpPr>
          <p:cNvPr id="15" name="ZoneTexte 2">
            <a:extLst>
              <a:ext uri="{FF2B5EF4-FFF2-40B4-BE49-F238E27FC236}">
                <a16:creationId xmlns:a16="http://schemas.microsoft.com/office/drawing/2014/main" id="{388ED5F1-394F-43D7-8C7B-ECAE38DBD274}"/>
              </a:ext>
            </a:extLst>
          </p:cNvPr>
          <p:cNvSpPr/>
          <p:nvPr/>
        </p:nvSpPr>
        <p:spPr>
          <a:xfrm>
            <a:off x="770021" y="5515749"/>
            <a:ext cx="2398106" cy="776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0" numCol="1" spcCol="0" anchor="t">
            <a:spAutoFit/>
          </a:bodyPr>
          <a:lstStyle/>
          <a:p>
            <a:pPr marL="236160" marR="0" lvl="0" indent="-2361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fr-FR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Input </a:t>
            </a:r>
            <a:r>
              <a:rPr kumimoji="0" lang="en-US" sz="16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Chevy </a:t>
            </a: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engine</a:t>
            </a:r>
          </a:p>
          <a:p>
            <a:pPr marL="236160" marR="0" lvl="0" indent="-2361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[</a:t>
            </a:r>
            <a:r>
              <a:rPr kumimoji="0" lang="en-US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GrabCAD</a:t>
            </a: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]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40320" cy="36900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</a:rPr>
              <a:t>Input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2840" cy="469080"/>
          </a:xfrm>
          <a:prstGeom prst="rect">
            <a:avLst/>
          </a:prstGeom>
          <a:noFill/>
          <a:ln w="0">
            <a:noFill/>
          </a:ln>
        </p:spPr>
        <p:txBody>
          <a:bodyPr lIns="0" anchor="t">
            <a:norm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7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lang="en-US" sz="1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800" cy="3013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© 2022 SIGGRAPH. All Rights Reserved.</a:t>
            </a:r>
            <a:endParaRPr kumimoji="0" lang="en-US" sz="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840" cy="301320"/>
          </a:xfrm>
          <a:prstGeom prst="rect">
            <a:avLst/>
          </a:prstGeom>
          <a:noFill/>
          <a:ln w="0">
            <a:noFill/>
          </a:ln>
        </p:spPr>
        <p:txBody>
          <a:bodyPr rIns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8DBD0E-FE0B-4252-A15F-C87FE00356D0}" type="slidenum">
              <a:rPr kumimoji="0" lang="en-US" sz="800" b="0" i="0" u="none" strike="noStrike" kern="1200" cap="none" spc="-1" normalizeH="0" baseline="0" noProof="0">
                <a:ln>
                  <a:noFill/>
                </a:ln>
                <a:solidFill>
                  <a:srgbClr val="E6AF57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5000" cy="131652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</a:rPr>
              <a:t>Problem statement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Placeholder 20"/>
          <p:cNvSpPr/>
          <p:nvPr/>
        </p:nvSpPr>
        <p:spPr>
          <a:xfrm>
            <a:off x="434160" y="2642400"/>
            <a:ext cx="544032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b="1" i="0" u="none" strike="noStrike" kern="1200" cap="all" spc="-1" normalizeH="0" baseline="0" noProof="0">
                <a:ln>
                  <a:noFill/>
                </a:ln>
                <a:solidFill>
                  <a:srgbClr val="4767AA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DESIRED Output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4" name="Content Placeholder 21"/>
          <p:cNvSpPr/>
          <p:nvPr/>
        </p:nvSpPr>
        <p:spPr>
          <a:xfrm>
            <a:off x="431640" y="3093480"/>
            <a:ext cx="5442840" cy="33361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anchor="t">
            <a:normAutofit fontScale="99500" lnSpcReduction="10000"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Watertight, manifold triangle mesh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No self-intersections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Enclosing the input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Robustness to input defects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Arial"/>
              <a:cs typeface="DejaVu San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Algorithm properties: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Ignore inner structures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1"/>
              </a:spcAft>
              <a:buClr>
                <a:srgbClr val="E6AF57"/>
              </a:buClr>
              <a:buSzTx/>
              <a:buFont typeface="System Font Regular"/>
              <a:buChar char="−"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DejaVu Sans"/>
              </a:rPr>
              <a:t>Controllable complexity of output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95" name="Image 11"/>
          <p:cNvPicPr/>
          <p:nvPr/>
        </p:nvPicPr>
        <p:blipFill>
          <a:blip r:embed="rId3"/>
          <a:stretch/>
        </p:blipFill>
        <p:spPr>
          <a:xfrm>
            <a:off x="7481857" y="1155033"/>
            <a:ext cx="2796730" cy="2929708"/>
          </a:xfrm>
          <a:prstGeom prst="rect">
            <a:avLst/>
          </a:prstGeom>
          <a:ln w="0"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2B681DE-ADF7-4BDD-B615-D18663163FE7}"/>
              </a:ext>
            </a:extLst>
          </p:cNvPr>
          <p:cNvGrpSpPr/>
          <p:nvPr/>
        </p:nvGrpSpPr>
        <p:grpSpPr>
          <a:xfrm>
            <a:off x="5295372" y="4558102"/>
            <a:ext cx="6621924" cy="1930216"/>
            <a:chOff x="5747760" y="4499460"/>
            <a:chExt cx="5815800" cy="1695240"/>
          </a:xfrm>
        </p:grpSpPr>
        <p:pic>
          <p:nvPicPr>
            <p:cNvPr id="296" name="Image 12"/>
            <p:cNvPicPr/>
            <p:nvPr/>
          </p:nvPicPr>
          <p:blipFill>
            <a:blip r:embed="rId4"/>
            <a:stretch/>
          </p:blipFill>
          <p:spPr>
            <a:xfrm>
              <a:off x="9944640" y="4499460"/>
              <a:ext cx="1618920" cy="169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7" name="Image 13"/>
            <p:cNvPicPr/>
            <p:nvPr/>
          </p:nvPicPr>
          <p:blipFill>
            <a:blip r:embed="rId5"/>
            <a:stretch/>
          </p:blipFill>
          <p:spPr>
            <a:xfrm>
              <a:off x="7808400" y="4499460"/>
              <a:ext cx="1618920" cy="169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Image 14"/>
            <p:cNvPicPr/>
            <p:nvPr/>
          </p:nvPicPr>
          <p:blipFill>
            <a:blip r:embed="rId6"/>
            <a:stretch/>
          </p:blipFill>
          <p:spPr>
            <a:xfrm>
              <a:off x="5747760" y="4499460"/>
              <a:ext cx="1618920" cy="1695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9" name="Flèche : droite 15"/>
          <p:cNvSpPr/>
          <p:nvPr/>
        </p:nvSpPr>
        <p:spPr>
          <a:xfrm rot="7980000">
            <a:off x="7120800" y="4201560"/>
            <a:ext cx="380880" cy="147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Flèche : droite 16"/>
          <p:cNvSpPr/>
          <p:nvPr/>
        </p:nvSpPr>
        <p:spPr>
          <a:xfrm rot="2640000">
            <a:off x="9757080" y="4173840"/>
            <a:ext cx="380880" cy="147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Flèche : droite 17"/>
          <p:cNvSpPr/>
          <p:nvPr/>
        </p:nvSpPr>
        <p:spPr>
          <a:xfrm rot="5400000">
            <a:off x="8576280" y="4201200"/>
            <a:ext cx="380880" cy="147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9440" cy="16725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9600" cy="163404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Bridging the gap between</a:t>
            </a:r>
            <a:endParaRPr lang="en-US" sz="28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Alpha carving </a:t>
            </a:r>
            <a:endParaRPr lang="en-US" sz="28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and </a:t>
            </a:r>
            <a:endParaRPr lang="en-US" sz="28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shrink wrapping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1640" cy="367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4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17ABBBD-9691-40D9-A468-D108B8A975CE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Meshing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58" name="Content Placeholder 21"/>
          <p:cNvSpPr/>
          <p:nvPr/>
        </p:nvSpPr>
        <p:spPr>
          <a:xfrm>
            <a:off x="463680" y="2471400"/>
            <a:ext cx="10218664" cy="352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lang="en-US" sz="24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lang="en-US" sz="2400" b="0" strike="noStrike" spc="-1" dirty="0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lang="en-US" sz="2400" b="0" strike="noStrike" spc="-1" dirty="0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: Add freedom to enable getting close to the input</a:t>
            </a:r>
            <a:endParaRPr lang="en-US" sz="24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Maintain a valid boundary at all times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59" name="Image 25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4A3AE2C-5B12-4772-B24B-39C51FA03C5A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263" name="Image 262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264" name="Image 263"/>
          <p:cNvPicPr/>
          <p:nvPr/>
        </p:nvPicPr>
        <p:blipFill>
          <a:blip r:embed="rId4"/>
          <a:stretch/>
        </p:blipFill>
        <p:spPr>
          <a:xfrm>
            <a:off x="532440" y="1975680"/>
            <a:ext cx="4665240" cy="4164120"/>
          </a:xfrm>
          <a:prstGeom prst="rect">
            <a:avLst/>
          </a:prstGeom>
          <a:ln w="0">
            <a:noFill/>
          </a:ln>
        </p:spPr>
      </p:pic>
      <p:pic>
        <p:nvPicPr>
          <p:cNvPr id="265" name="Image 264"/>
          <p:cNvPicPr/>
          <p:nvPr/>
        </p:nvPicPr>
        <p:blipFill>
          <a:blip r:embed="rId5"/>
          <a:stretch/>
        </p:blipFill>
        <p:spPr>
          <a:xfrm>
            <a:off x="6928200" y="2003040"/>
            <a:ext cx="4763880" cy="4126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0366B61-D6B5-4FC4-9CBD-1888DA8277F8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8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269" name="Image 26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270" name="Image 269"/>
          <p:cNvPicPr/>
          <p:nvPr/>
        </p:nvPicPr>
        <p:blipFill>
          <a:blip r:embed="rId4"/>
          <a:stretch/>
        </p:blipFill>
        <p:spPr>
          <a:xfrm>
            <a:off x="501480" y="1343160"/>
            <a:ext cx="5928120" cy="4778640"/>
          </a:xfrm>
          <a:prstGeom prst="rect">
            <a:avLst/>
          </a:prstGeom>
          <a:ln w="0">
            <a:noFill/>
          </a:ln>
        </p:spPr>
      </p:pic>
      <p:pic>
        <p:nvPicPr>
          <p:cNvPr id="271" name="Image 270"/>
          <p:cNvPicPr/>
          <p:nvPr/>
        </p:nvPicPr>
        <p:blipFill>
          <a:blip r:embed="rId5"/>
          <a:stretch/>
        </p:blipFill>
        <p:spPr>
          <a:xfrm>
            <a:off x="6947280" y="2010960"/>
            <a:ext cx="4508640" cy="415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19A8C8A-00C2-4B76-8A83-EFCA11B28051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9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275" name="Image 27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720" y="1762560"/>
            <a:ext cx="5392440" cy="4346280"/>
          </a:xfrm>
          <a:prstGeom prst="rect">
            <a:avLst/>
          </a:prstGeom>
          <a:ln w="0">
            <a:noFill/>
          </a:ln>
        </p:spPr>
      </p:pic>
      <p:pic>
        <p:nvPicPr>
          <p:cNvPr id="276" name="Image 275"/>
          <p:cNvPicPr/>
          <p:nvPr/>
        </p:nvPicPr>
        <p:blipFill>
          <a:blip r:embed="rId6"/>
          <a:stretch/>
        </p:blipFill>
        <p:spPr>
          <a:xfrm>
            <a:off x="6775560" y="2126880"/>
            <a:ext cx="3967200" cy="335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925</Words>
  <Application>Microsoft Office PowerPoint</Application>
  <PresentationFormat>Grand écran</PresentationFormat>
  <Paragraphs>160</Paragraphs>
  <Slides>17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Courier New</vt:lpstr>
      <vt:lpstr>DejaVu Sans</vt:lpstr>
      <vt:lpstr>Symbol</vt:lpstr>
      <vt:lpstr>System Font Regular</vt:lpstr>
      <vt:lpstr>Times New Roman</vt:lpstr>
      <vt:lpstr>Wingdings</vt:lpstr>
      <vt:lpstr>Office Theme</vt:lpstr>
      <vt:lpstr>Office Theme</vt:lpstr>
      <vt:lpstr>Office Theme</vt:lpstr>
      <vt:lpstr>Office Theme</vt:lpstr>
      <vt:lpstr>1_Office Theme</vt:lpstr>
      <vt:lpstr>2_Office Theme</vt:lpstr>
      <vt:lpstr>Alpha wrapping with AN offset</vt:lpstr>
      <vt:lpstr>Motivation: Mesh validity</vt:lpstr>
      <vt:lpstr>Motivation: mesh validity</vt:lpstr>
      <vt:lpstr>Problem statement</vt:lpstr>
      <vt:lpstr>Approach</vt:lpstr>
      <vt:lpstr>Meshing</vt:lpstr>
      <vt:lpstr>CARVING</vt:lpstr>
      <vt:lpstr>REFINEMENT</vt:lpstr>
      <vt:lpstr>Algorithm illustration in 2D and 3D</vt:lpstr>
      <vt:lpstr>Algorithm illustration in 2D and 3D</vt:lpstr>
      <vt:lpstr>Results</vt:lpstr>
      <vt:lpstr>APplication to swepT volumes</vt:lpstr>
      <vt:lpstr>Algorithm parameters</vt:lpstr>
      <vt:lpstr>Strengths</vt:lpstr>
      <vt:lpstr>OUTPUT Sensitive COMPLEXITY</vt:lpstr>
      <vt:lpstr>Robustness to defects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claire@cubicleninjas.com</dc:creator>
  <dc:description/>
  <cp:lastModifiedBy>pierre.alliez</cp:lastModifiedBy>
  <cp:revision>727</cp:revision>
  <dcterms:created xsi:type="dcterms:W3CDTF">2020-09-03T21:14:56Z</dcterms:created>
  <dcterms:modified xsi:type="dcterms:W3CDTF">2022-08-05T13:16:39Z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2</vt:i4>
  </property>
  <property fmtid="{D5CDD505-2E9C-101B-9397-08002B2CF9AE}" pid="4" name="Notes">
    <vt:i4>30</vt:i4>
  </property>
  <property fmtid="{D5CDD505-2E9C-101B-9397-08002B2CF9AE}" pid="5" name="PresentationFormat">
    <vt:lpwstr>Grand écran</vt:lpwstr>
  </property>
  <property fmtid="{D5CDD505-2E9C-101B-9397-08002B2CF9AE}" pid="6" name="Slides">
    <vt:i4>38</vt:i4>
  </property>
</Properties>
</file>